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83" r:id="rId3"/>
    <p:sldId id="268" r:id="rId4"/>
    <p:sldId id="260" r:id="rId5"/>
    <p:sldId id="261" r:id="rId6"/>
    <p:sldId id="267" r:id="rId7"/>
    <p:sldId id="262" r:id="rId8"/>
    <p:sldId id="256" r:id="rId9"/>
    <p:sldId id="270" r:id="rId10"/>
    <p:sldId id="258" r:id="rId11"/>
    <p:sldId id="269" r:id="rId12"/>
    <p:sldId id="271" r:id="rId13"/>
    <p:sldId id="272" r:id="rId14"/>
    <p:sldId id="263" r:id="rId15"/>
    <p:sldId id="274" r:id="rId16"/>
    <p:sldId id="279" r:id="rId17"/>
    <p:sldId id="280" r:id="rId18"/>
    <p:sldId id="273" r:id="rId19"/>
    <p:sldId id="275" r:id="rId20"/>
    <p:sldId id="276" r:id="rId21"/>
    <p:sldId id="281" r:id="rId22"/>
    <p:sldId id="277" r:id="rId23"/>
    <p:sldId id="278" r:id="rId24"/>
    <p:sldId id="282" r:id="rId25"/>
  </p:sldIdLst>
  <p:sldSz cx="9144000" cy="6858000" type="screen4x3"/>
  <p:notesSz cx="6858000" cy="9144000"/>
  <p:custDataLst>
    <p:tags r:id="rId2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616"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interSettings" Target="printerSettings/printerSettings1.bin"/><Relationship Id="rId27" Type="http://schemas.openxmlformats.org/officeDocument/2006/relationships/tags" Target="tags/tag1.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F4A9CCB-F3C4-4106-8561-2050141C5BC4}" type="datetimeFigureOut">
              <a:rPr lang="en-US" smtClean="0"/>
              <a:t>4/23/12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ABF84A-B4F6-4732-974B-7DA97FF9A53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4A9CCB-F3C4-4106-8561-2050141C5BC4}" type="datetimeFigureOut">
              <a:rPr lang="en-US" smtClean="0"/>
              <a:t>4/23/12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ABF84A-B4F6-4732-974B-7DA97FF9A53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4A9CCB-F3C4-4106-8561-2050141C5BC4}" type="datetimeFigureOut">
              <a:rPr lang="en-US" smtClean="0"/>
              <a:t>4/23/12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ABF84A-B4F6-4732-974B-7DA97FF9A53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4A9CCB-F3C4-4106-8561-2050141C5BC4}" type="datetimeFigureOut">
              <a:rPr lang="en-US" smtClean="0"/>
              <a:t>4/23/12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ABF84A-B4F6-4732-974B-7DA97FF9A53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4A9CCB-F3C4-4106-8561-2050141C5BC4}" type="datetimeFigureOut">
              <a:rPr lang="en-US" smtClean="0"/>
              <a:t>4/23/12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ABF84A-B4F6-4732-974B-7DA97FF9A53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F4A9CCB-F3C4-4106-8561-2050141C5BC4}" type="datetimeFigureOut">
              <a:rPr lang="en-US" smtClean="0"/>
              <a:t>4/23/12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ABF84A-B4F6-4732-974B-7DA97FF9A53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4A9CCB-F3C4-4106-8561-2050141C5BC4}" type="datetimeFigureOut">
              <a:rPr lang="en-US" smtClean="0"/>
              <a:t>4/23/12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ABF84A-B4F6-4732-974B-7DA97FF9A53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4A9CCB-F3C4-4106-8561-2050141C5BC4}" type="datetimeFigureOut">
              <a:rPr lang="en-US" smtClean="0"/>
              <a:t>4/23/12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ABF84A-B4F6-4732-974B-7DA97FF9A53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4A9CCB-F3C4-4106-8561-2050141C5BC4}" type="datetimeFigureOut">
              <a:rPr lang="en-US" smtClean="0"/>
              <a:t>4/23/12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ABF84A-B4F6-4732-974B-7DA97FF9A53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4A9CCB-F3C4-4106-8561-2050141C5BC4}" type="datetimeFigureOut">
              <a:rPr lang="en-US" smtClean="0"/>
              <a:t>4/23/12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ABF84A-B4F6-4732-974B-7DA97FF9A53E}"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7F4A9CCB-F3C4-4106-8561-2050141C5BC4}" type="datetimeFigureOut">
              <a:rPr lang="en-US" smtClean="0"/>
              <a:t>4/23/12</a:t>
            </a:fld>
            <a:endParaRPr lang="en-US"/>
          </a:p>
        </p:txBody>
      </p:sp>
      <p:sp>
        <p:nvSpPr>
          <p:cNvPr id="9" name="Slide Number Placeholder 8"/>
          <p:cNvSpPr>
            <a:spLocks noGrp="1"/>
          </p:cNvSpPr>
          <p:nvPr>
            <p:ph type="sldNum" sz="quarter" idx="11"/>
          </p:nvPr>
        </p:nvSpPr>
        <p:spPr/>
        <p:txBody>
          <a:bodyPr/>
          <a:lstStyle/>
          <a:p>
            <a:fld id="{23ABF84A-B4F6-4732-974B-7DA97FF9A53E}"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23ABF84A-B4F6-4732-974B-7DA97FF9A53E}"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7F4A9CCB-F3C4-4106-8561-2050141C5BC4}" type="datetimeFigureOut">
              <a:rPr lang="en-US" smtClean="0"/>
              <a:t>4/23/12</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 Id="rId3" Type="http://schemas.openxmlformats.org/officeDocument/2006/relationships/image" Target="../media/image1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creencast.com/t/lpaXZwpvg9qC"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Twitter: Real or Fake?</a:t>
            </a:r>
            <a:endParaRPr lang="en-US" dirty="0"/>
          </a:p>
        </p:txBody>
      </p:sp>
      <p:sp>
        <p:nvSpPr>
          <p:cNvPr id="3" name="Content Placeholder 2"/>
          <p:cNvSpPr>
            <a:spLocks noGrp="1"/>
          </p:cNvSpPr>
          <p:nvPr>
            <p:ph idx="1"/>
          </p:nvPr>
        </p:nvSpPr>
        <p:spPr/>
        <p:txBody>
          <a:bodyPr/>
          <a:lstStyle/>
          <a:p>
            <a:r>
              <a:rPr lang="en-US" dirty="0"/>
              <a:t>Group Members: Michael </a:t>
            </a:r>
            <a:r>
              <a:rPr lang="en-US" dirty="0" err="1"/>
              <a:t>Kinkoph</a:t>
            </a:r>
            <a:r>
              <a:rPr lang="en-US" dirty="0"/>
              <a:t>, Josh </a:t>
            </a:r>
            <a:r>
              <a:rPr lang="en-US" dirty="0" err="1"/>
              <a:t>Sefton</a:t>
            </a:r>
            <a:r>
              <a:rPr lang="en-US" dirty="0"/>
              <a:t>, Morgan </a:t>
            </a:r>
            <a:r>
              <a:rPr lang="en-US" dirty="0" err="1" smtClean="0"/>
              <a:t>Soladine</a:t>
            </a:r>
            <a:r>
              <a:rPr lang="en-US" dirty="0"/>
              <a:t/>
            </a:r>
            <a:br>
              <a:rPr lang="en-US" dirty="0"/>
            </a:br>
            <a:endParaRPr lang="en-US" dirty="0" smtClean="0"/>
          </a:p>
          <a:p>
            <a:r>
              <a:rPr lang="en-US" dirty="0" smtClean="0"/>
              <a:t>Mentor</a:t>
            </a:r>
            <a:r>
              <a:rPr lang="en-US" dirty="0"/>
              <a:t>: Hani </a:t>
            </a:r>
            <a:r>
              <a:rPr lang="en-US" dirty="0" err="1"/>
              <a:t>Dawoud</a:t>
            </a:r>
            <a:endParaRPr lang="en-US" dirty="0"/>
          </a:p>
        </p:txBody>
      </p:sp>
      <p:pic>
        <p:nvPicPr>
          <p:cNvPr id="4" name="Picture 3" descr="twitter_newbird_boxed_whiteonblu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1800" y="3962400"/>
            <a:ext cx="2333899" cy="2333899"/>
          </a:xfrm>
          <a:prstGeom prst="rect">
            <a:avLst/>
          </a:prstGeom>
        </p:spPr>
      </p:pic>
    </p:spTree>
    <p:extLst>
      <p:ext uri="{BB962C8B-B14F-4D97-AF65-F5344CB8AC3E}">
        <p14:creationId xmlns:p14="http://schemas.microsoft.com/office/powerpoint/2010/main" val="366752008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1000"/>
            <a:ext cx="7467600" cy="800219"/>
          </a:xfrm>
          <a:prstGeom prst="rect">
            <a:avLst/>
          </a:prstGeom>
        </p:spPr>
        <p:txBody>
          <a:bodyPr wrap="square">
            <a:spAutoFit/>
          </a:bodyPr>
          <a:lstStyle/>
          <a:p>
            <a:r>
              <a:rPr lang="en-US" sz="4600" dirty="0" smtClean="0">
                <a:solidFill>
                  <a:schemeClr val="tx2"/>
                </a:solidFill>
              </a:rPr>
              <a:t>Survey Results</a:t>
            </a:r>
            <a:endParaRPr lang="en-US" sz="4600" dirty="0">
              <a:solidFill>
                <a:schemeClr val="tx2"/>
              </a:solidFill>
            </a:endParaRPr>
          </a:p>
        </p:txBody>
      </p:sp>
      <p:pic>
        <p:nvPicPr>
          <p:cNvPr id="3" name="Picture 2" descr="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6400" y="1600200"/>
            <a:ext cx="5559182" cy="3962136"/>
          </a:xfrm>
          <a:prstGeom prst="rect">
            <a:avLst/>
          </a:prstGeom>
        </p:spPr>
      </p:pic>
    </p:spTree>
    <p:extLst>
      <p:ext uri="{BB962C8B-B14F-4D97-AF65-F5344CB8AC3E}">
        <p14:creationId xmlns:p14="http://schemas.microsoft.com/office/powerpoint/2010/main" val="237698202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3.png"/>
          <p:cNvPicPr>
            <a:picLocks noGrp="1" noChangeAspect="1"/>
          </p:cNvPicPr>
          <p:nvPr>
            <p:ph idx="1"/>
          </p:nvPr>
        </p:nvPicPr>
        <p:blipFill>
          <a:blip r:embed="rId2">
            <a:extLst>
              <a:ext uri="{28A0092B-C50C-407E-A947-70E740481C1C}">
                <a14:useLocalDpi xmlns:a14="http://schemas.microsoft.com/office/drawing/2010/main" val="0"/>
              </a:ext>
            </a:extLst>
          </a:blip>
          <a:srcRect t="2774" b="2774"/>
          <a:stretch>
            <a:fillRect/>
          </a:stretch>
        </p:blipFill>
        <p:spPr/>
      </p:pic>
      <p:sp>
        <p:nvSpPr>
          <p:cNvPr id="4" name="Title 3"/>
          <p:cNvSpPr>
            <a:spLocks noGrp="1"/>
          </p:cNvSpPr>
          <p:nvPr>
            <p:ph type="title"/>
          </p:nvPr>
        </p:nvSpPr>
        <p:spPr>
          <a:prstGeom prst="rect">
            <a:avLst/>
          </a:prstGeom>
        </p:spPr>
        <p:txBody>
          <a:bodyPr wrap="square">
            <a:spAutoFit/>
          </a:bodyPr>
          <a:lstStyle/>
          <a:p>
            <a:r>
              <a:rPr lang="en-US" sz="4600" dirty="0" smtClean="0">
                <a:solidFill>
                  <a:schemeClr val="tx2"/>
                </a:solidFill>
              </a:rPr>
              <a:t>Survey Results</a:t>
            </a:r>
            <a:endParaRPr lang="en-US" sz="4600" dirty="0">
              <a:solidFill>
                <a:schemeClr val="tx2"/>
              </a:solidFill>
            </a:endParaRPr>
          </a:p>
        </p:txBody>
      </p:sp>
    </p:spTree>
    <p:extLst>
      <p:ext uri="{BB962C8B-B14F-4D97-AF65-F5344CB8AC3E}">
        <p14:creationId xmlns:p14="http://schemas.microsoft.com/office/powerpoint/2010/main" val="12429817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it all mean?</a:t>
            </a:r>
            <a:endParaRPr lang="en-US" dirty="0"/>
          </a:p>
        </p:txBody>
      </p:sp>
      <p:sp>
        <p:nvSpPr>
          <p:cNvPr id="3" name="Content Placeholder 2"/>
          <p:cNvSpPr>
            <a:spLocks noGrp="1"/>
          </p:cNvSpPr>
          <p:nvPr>
            <p:ph idx="1"/>
          </p:nvPr>
        </p:nvSpPr>
        <p:spPr/>
        <p:txBody>
          <a:bodyPr/>
          <a:lstStyle/>
          <a:p>
            <a:r>
              <a:rPr lang="en-US" dirty="0"/>
              <a:t>M</a:t>
            </a:r>
            <a:r>
              <a:rPr lang="en-US" dirty="0" smtClean="0"/>
              <a:t>ajority of people either follow many parody accounts or zero parody accounts at all. </a:t>
            </a:r>
          </a:p>
          <a:p>
            <a:r>
              <a:rPr lang="en-US" dirty="0" smtClean="0"/>
              <a:t>Mostly all of those people that do follow a parody account knew it was a parody account. </a:t>
            </a:r>
          </a:p>
          <a:p>
            <a:r>
              <a:rPr lang="en-US" dirty="0" smtClean="0"/>
              <a:t>People do not gain information from these parody accounts, but usually just follow them for humor. </a:t>
            </a:r>
          </a:p>
          <a:p>
            <a:endParaRPr lang="en-US" dirty="0"/>
          </a:p>
        </p:txBody>
      </p:sp>
    </p:spTree>
    <p:extLst>
      <p:ext uri="{BB962C8B-B14F-4D97-AF65-F5344CB8AC3E}">
        <p14:creationId xmlns:p14="http://schemas.microsoft.com/office/powerpoint/2010/main" val="67851890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Limitations</a:t>
            </a:r>
            <a:endParaRPr lang="en-US" dirty="0"/>
          </a:p>
        </p:txBody>
      </p:sp>
      <p:sp>
        <p:nvSpPr>
          <p:cNvPr id="3" name="Content Placeholder 2"/>
          <p:cNvSpPr>
            <a:spLocks noGrp="1"/>
          </p:cNvSpPr>
          <p:nvPr>
            <p:ph idx="1"/>
          </p:nvPr>
        </p:nvSpPr>
        <p:spPr/>
        <p:txBody>
          <a:bodyPr/>
          <a:lstStyle/>
          <a:p>
            <a:r>
              <a:rPr lang="en-US" dirty="0" smtClean="0"/>
              <a:t>The survey was conducted over a short period of time and did not return much data. </a:t>
            </a:r>
          </a:p>
          <a:p>
            <a:r>
              <a:rPr lang="en-US" dirty="0"/>
              <a:t>O</a:t>
            </a:r>
            <a:r>
              <a:rPr lang="en-US" dirty="0" smtClean="0"/>
              <a:t>ur survey set was mainly college students which gave us a bias result of information. College students are probably more aware of social media sites. They may use social media sites to connect with people rather than use it for news which was out of the scope of our research. </a:t>
            </a:r>
            <a:endParaRPr lang="en-US" dirty="0"/>
          </a:p>
        </p:txBody>
      </p:sp>
    </p:spTree>
    <p:extLst>
      <p:ext uri="{BB962C8B-B14F-4D97-AF65-F5344CB8AC3E}">
        <p14:creationId xmlns:p14="http://schemas.microsoft.com/office/powerpoint/2010/main" val="296482187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Methodology</a:t>
            </a:r>
          </a:p>
        </p:txBody>
      </p:sp>
      <p:sp>
        <p:nvSpPr>
          <p:cNvPr id="3" name="Content Placeholder 2"/>
          <p:cNvSpPr>
            <a:spLocks noGrp="1"/>
          </p:cNvSpPr>
          <p:nvPr>
            <p:ph idx="1"/>
          </p:nvPr>
        </p:nvSpPr>
        <p:spPr/>
        <p:txBody>
          <a:bodyPr>
            <a:normAutofit/>
          </a:bodyPr>
          <a:lstStyle/>
          <a:p>
            <a:r>
              <a:rPr lang="en-US" dirty="0"/>
              <a:t>Second Phase: For the second part of our research we used automatic data mining, which is the process of discovering new patterns from large data sets involving </a:t>
            </a:r>
            <a:r>
              <a:rPr lang="en-US" dirty="0" smtClean="0"/>
              <a:t>methods of </a:t>
            </a:r>
            <a:r>
              <a:rPr lang="en-US" dirty="0"/>
              <a:t>statistics and database systems. Our overall goal of the </a:t>
            </a:r>
            <a:r>
              <a:rPr lang="en-US" dirty="0" smtClean="0"/>
              <a:t>automatic  data mining </a:t>
            </a:r>
            <a:r>
              <a:rPr lang="en-US" dirty="0"/>
              <a:t>process is to extract knowledge from a data set in a human-understandable structure. </a:t>
            </a:r>
          </a:p>
        </p:txBody>
      </p:sp>
      <p:pic>
        <p:nvPicPr>
          <p:cNvPr id="4" name="Picture 3" descr="netbeans-log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5600" y="4648200"/>
            <a:ext cx="2667000" cy="1466850"/>
          </a:xfrm>
          <a:prstGeom prst="rect">
            <a:avLst/>
          </a:prstGeom>
        </p:spPr>
      </p:pic>
    </p:spTree>
    <p:extLst>
      <p:ext uri="{BB962C8B-B14F-4D97-AF65-F5344CB8AC3E}">
        <p14:creationId xmlns:p14="http://schemas.microsoft.com/office/powerpoint/2010/main" val="14549057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a:t>
            </a:r>
            <a:endParaRPr lang="en-US" dirty="0"/>
          </a:p>
        </p:txBody>
      </p:sp>
      <p:sp>
        <p:nvSpPr>
          <p:cNvPr id="3" name="Content Placeholder 2"/>
          <p:cNvSpPr>
            <a:spLocks noGrp="1"/>
          </p:cNvSpPr>
          <p:nvPr>
            <p:ph idx="1"/>
          </p:nvPr>
        </p:nvSpPr>
        <p:spPr/>
        <p:txBody>
          <a:bodyPr/>
          <a:lstStyle/>
          <a:p>
            <a:r>
              <a:rPr lang="en-US" dirty="0" smtClean="0"/>
              <a:t>Our mentor Hani helped with the process of crawling through the html using Java. </a:t>
            </a:r>
          </a:p>
          <a:p>
            <a:r>
              <a:rPr lang="en-US" dirty="0" smtClean="0"/>
              <a:t>Using twitter’s API it allowed us to quickly crawl through the followers of both the 10 real and 10 parody account’s that we chose. </a:t>
            </a:r>
            <a:endParaRPr lang="en-US" dirty="0"/>
          </a:p>
        </p:txBody>
      </p:sp>
      <p:pic>
        <p:nvPicPr>
          <p:cNvPr id="7" name="Picture 6" descr="Screen shot 2012-04-23 at 10.04.33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3600" y="3486650"/>
            <a:ext cx="4876800" cy="3028450"/>
          </a:xfrm>
          <a:prstGeom prst="rect">
            <a:avLst/>
          </a:prstGeom>
        </p:spPr>
      </p:pic>
    </p:spTree>
    <p:extLst>
      <p:ext uri="{BB962C8B-B14F-4D97-AF65-F5344CB8AC3E}">
        <p14:creationId xmlns:p14="http://schemas.microsoft.com/office/powerpoint/2010/main" val="51803512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68362"/>
          </a:xfrm>
        </p:spPr>
        <p:txBody>
          <a:bodyPr/>
          <a:lstStyle/>
          <a:p>
            <a:r>
              <a:rPr lang="en-US" dirty="0" smtClean="0"/>
              <a:t>Twitter accounts</a:t>
            </a:r>
            <a:endParaRPr lang="en-US" dirty="0"/>
          </a:p>
        </p:txBody>
      </p:sp>
      <p:sp>
        <p:nvSpPr>
          <p:cNvPr id="3" name="Content Placeholder 2"/>
          <p:cNvSpPr>
            <a:spLocks noGrp="1"/>
          </p:cNvSpPr>
          <p:nvPr>
            <p:ph idx="1"/>
          </p:nvPr>
        </p:nvSpPr>
        <p:spPr>
          <a:xfrm>
            <a:off x="457200" y="1066800"/>
            <a:ext cx="3581400" cy="5638800"/>
          </a:xfrm>
        </p:spPr>
        <p:txBody>
          <a:bodyPr>
            <a:noAutofit/>
          </a:bodyPr>
          <a:lstStyle/>
          <a:p>
            <a:pPr marL="114300" indent="0">
              <a:buNone/>
            </a:pPr>
            <a:endParaRPr lang="en-US" sz="1200" dirty="0" smtClean="0"/>
          </a:p>
          <a:p>
            <a:r>
              <a:rPr lang="en-US" sz="1200" dirty="0" smtClean="0"/>
              <a:t>@</a:t>
            </a:r>
            <a:r>
              <a:rPr lang="en-US" sz="1200" dirty="0" err="1" smtClean="0"/>
              <a:t>Lil_tunechi</a:t>
            </a:r>
            <a:r>
              <a:rPr lang="en-US" sz="1200" dirty="0" smtClean="0"/>
              <a:t> Lil Wayne:</a:t>
            </a:r>
          </a:p>
          <a:p>
            <a:r>
              <a:rPr lang="en-US" sz="1200" dirty="0" smtClean="0"/>
              <a:t>Real account followers:6256703</a:t>
            </a:r>
          </a:p>
          <a:p>
            <a:r>
              <a:rPr lang="en-US" sz="1200" dirty="0" smtClean="0"/>
              <a:t>Parody account followers:132597</a:t>
            </a:r>
          </a:p>
          <a:p>
            <a:r>
              <a:rPr lang="en-US" sz="1200" dirty="0" smtClean="0"/>
              <a:t>Common followers:65017</a:t>
            </a:r>
          </a:p>
          <a:p>
            <a:endParaRPr lang="en-US" sz="1200" dirty="0" smtClean="0"/>
          </a:p>
          <a:p>
            <a:r>
              <a:rPr lang="en-US" sz="1200" dirty="0" smtClean="0"/>
              <a:t>@</a:t>
            </a:r>
            <a:r>
              <a:rPr lang="en-US" sz="1200" dirty="0" err="1" smtClean="0"/>
              <a:t>Beyonce</a:t>
            </a:r>
            <a:r>
              <a:rPr lang="en-US" sz="1200" dirty="0" smtClean="0"/>
              <a:t> </a:t>
            </a:r>
            <a:r>
              <a:rPr lang="en-US" sz="1200" dirty="0" err="1" smtClean="0"/>
              <a:t>Beyonce</a:t>
            </a:r>
            <a:r>
              <a:rPr lang="en-US" sz="1200" dirty="0" smtClean="0"/>
              <a:t> Knowles: </a:t>
            </a:r>
          </a:p>
          <a:p>
            <a:r>
              <a:rPr lang="en-US" sz="1200" dirty="0" smtClean="0"/>
              <a:t>Real account followers:3798424</a:t>
            </a:r>
          </a:p>
          <a:p>
            <a:r>
              <a:rPr lang="en-US" sz="1200" dirty="0" smtClean="0"/>
              <a:t>Parody account followers:163611</a:t>
            </a:r>
          </a:p>
          <a:p>
            <a:r>
              <a:rPr lang="en-US" sz="1200" dirty="0" smtClean="0"/>
              <a:t>Common followers:87009</a:t>
            </a:r>
          </a:p>
          <a:p>
            <a:endParaRPr lang="en-US" sz="1200" dirty="0" smtClean="0"/>
          </a:p>
          <a:p>
            <a:r>
              <a:rPr lang="en-US" sz="1200" dirty="0" smtClean="0"/>
              <a:t>@</a:t>
            </a:r>
            <a:r>
              <a:rPr lang="en-US" sz="1200" dirty="0" err="1" smtClean="0"/>
              <a:t>jason_aldean</a:t>
            </a:r>
            <a:r>
              <a:rPr lang="en-US" sz="1200" dirty="0" smtClean="0"/>
              <a:t> Jason </a:t>
            </a:r>
            <a:r>
              <a:rPr lang="en-US" sz="1200" dirty="0" err="1" smtClean="0"/>
              <a:t>Aldean</a:t>
            </a:r>
            <a:r>
              <a:rPr lang="en-US" sz="1200" dirty="0" smtClean="0"/>
              <a:t>: </a:t>
            </a:r>
          </a:p>
          <a:p>
            <a:r>
              <a:rPr lang="en-US" sz="1200" dirty="0" smtClean="0"/>
              <a:t>Real account followers:432664</a:t>
            </a:r>
          </a:p>
          <a:p>
            <a:r>
              <a:rPr lang="en-US" sz="1200" dirty="0" smtClean="0"/>
              <a:t>Parody account followers:39916</a:t>
            </a:r>
          </a:p>
          <a:p>
            <a:r>
              <a:rPr lang="en-US" sz="1200" dirty="0" smtClean="0"/>
              <a:t>Common followers:18108</a:t>
            </a:r>
          </a:p>
          <a:p>
            <a:endParaRPr lang="en-US" sz="1200" dirty="0" smtClean="0"/>
          </a:p>
          <a:p>
            <a:r>
              <a:rPr lang="en-US" sz="1200" dirty="0" smtClean="0"/>
              <a:t>@drake Drake: </a:t>
            </a:r>
          </a:p>
          <a:p>
            <a:r>
              <a:rPr lang="en-US" sz="1200" dirty="0" smtClean="0"/>
              <a:t>Real account followers:6620594</a:t>
            </a:r>
          </a:p>
          <a:p>
            <a:r>
              <a:rPr lang="en-US" sz="1200" dirty="0" smtClean="0"/>
              <a:t>Parody account followers:114824</a:t>
            </a:r>
          </a:p>
          <a:p>
            <a:r>
              <a:rPr lang="en-US" sz="1200" dirty="0" smtClean="0"/>
              <a:t>Common followers:46877</a:t>
            </a:r>
          </a:p>
          <a:p>
            <a:endParaRPr lang="en-US" sz="1200" dirty="0"/>
          </a:p>
          <a:p>
            <a:r>
              <a:rPr lang="en-US" sz="1200" dirty="0"/>
              <a:t>@</a:t>
            </a:r>
            <a:r>
              <a:rPr lang="en-US" sz="1200" dirty="0" err="1"/>
              <a:t>miranda_lambert</a:t>
            </a:r>
            <a:r>
              <a:rPr lang="en-US" sz="1200" dirty="0"/>
              <a:t> Miranda Lambert:</a:t>
            </a:r>
          </a:p>
          <a:p>
            <a:r>
              <a:rPr lang="en-US" sz="1200" dirty="0"/>
              <a:t>Real account followers:840603</a:t>
            </a:r>
          </a:p>
          <a:p>
            <a:r>
              <a:rPr lang="en-US" sz="1200" dirty="0"/>
              <a:t>Parody account followers:28766</a:t>
            </a:r>
          </a:p>
          <a:p>
            <a:r>
              <a:rPr lang="en-US" sz="1200" dirty="0"/>
              <a:t>Common followers:16858</a:t>
            </a:r>
            <a:endParaRPr lang="en-US" sz="1200" dirty="0" smtClean="0"/>
          </a:p>
          <a:p>
            <a:endParaRPr lang="en-US" sz="1200" dirty="0"/>
          </a:p>
        </p:txBody>
      </p:sp>
      <p:sp>
        <p:nvSpPr>
          <p:cNvPr id="7" name="Content Placeholder 2"/>
          <p:cNvSpPr txBox="1">
            <a:spLocks/>
          </p:cNvSpPr>
          <p:nvPr/>
        </p:nvSpPr>
        <p:spPr>
          <a:xfrm>
            <a:off x="4419600" y="1202267"/>
            <a:ext cx="3581400" cy="4436533"/>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Font typeface="Arial" pitchFamily="34" charset="0"/>
              <a:buNone/>
            </a:pPr>
            <a:endParaRPr lang="en-US" sz="1200" dirty="0" smtClean="0"/>
          </a:p>
          <a:p>
            <a:endParaRPr lang="en-US" sz="1200" dirty="0"/>
          </a:p>
        </p:txBody>
      </p:sp>
      <p:sp>
        <p:nvSpPr>
          <p:cNvPr id="8" name="Rectangle 7"/>
          <p:cNvSpPr/>
          <p:nvPr/>
        </p:nvSpPr>
        <p:spPr>
          <a:xfrm>
            <a:off x="4419600" y="1143000"/>
            <a:ext cx="3200400" cy="4708980"/>
          </a:xfrm>
          <a:prstGeom prst="rect">
            <a:avLst/>
          </a:prstGeom>
        </p:spPr>
        <p:txBody>
          <a:bodyPr wrap="square">
            <a:spAutoFit/>
          </a:bodyPr>
          <a:lstStyle/>
          <a:p>
            <a:pPr marL="171450" indent="-171450">
              <a:buFont typeface="Arial"/>
              <a:buChar char="•"/>
            </a:pPr>
            <a:r>
              <a:rPr lang="en-US" sz="1200" dirty="0"/>
              <a:t>@</a:t>
            </a:r>
            <a:r>
              <a:rPr lang="en-US" sz="1200" dirty="0" err="1"/>
              <a:t>officialadele</a:t>
            </a:r>
            <a:r>
              <a:rPr lang="en-US" sz="1200" dirty="0"/>
              <a:t> Adele:</a:t>
            </a:r>
          </a:p>
          <a:p>
            <a:pPr marL="171450" indent="-171450">
              <a:buFont typeface="Arial"/>
              <a:buChar char="•"/>
            </a:pPr>
            <a:r>
              <a:rPr lang="en-US" sz="1200" dirty="0"/>
              <a:t>Real account followers:5352206</a:t>
            </a:r>
          </a:p>
          <a:p>
            <a:pPr marL="171450" indent="-171450">
              <a:buFont typeface="Arial"/>
              <a:buChar char="•"/>
            </a:pPr>
            <a:r>
              <a:rPr lang="en-US" sz="1200" dirty="0"/>
              <a:t>Parody account followers:38801</a:t>
            </a:r>
          </a:p>
          <a:p>
            <a:pPr marL="171450" indent="-171450">
              <a:buFont typeface="Arial"/>
              <a:buChar char="•"/>
            </a:pPr>
            <a:r>
              <a:rPr lang="en-US" sz="1200" dirty="0"/>
              <a:t>Common followers:16841</a:t>
            </a:r>
          </a:p>
          <a:p>
            <a:pPr marL="171450" indent="-171450">
              <a:buFont typeface="Arial"/>
              <a:buChar char="•"/>
            </a:pPr>
            <a:endParaRPr lang="en-US" sz="1200" dirty="0"/>
          </a:p>
          <a:p>
            <a:pPr marL="171450" indent="-171450">
              <a:buFont typeface="Arial"/>
              <a:buChar char="•"/>
            </a:pPr>
            <a:r>
              <a:rPr lang="en-US" sz="1200" dirty="0"/>
              <a:t>@</a:t>
            </a:r>
            <a:r>
              <a:rPr lang="en-US" sz="1200" dirty="0" err="1"/>
              <a:t>realwizkhalifa</a:t>
            </a:r>
            <a:r>
              <a:rPr lang="en-US" sz="1200" dirty="0"/>
              <a:t> Wiz </a:t>
            </a:r>
            <a:r>
              <a:rPr lang="en-US" sz="1200" dirty="0" err="1"/>
              <a:t>Khalifa</a:t>
            </a:r>
            <a:r>
              <a:rPr lang="en-US" sz="1200" dirty="0"/>
              <a:t>:</a:t>
            </a:r>
          </a:p>
          <a:p>
            <a:pPr marL="171450" indent="-171450">
              <a:buFont typeface="Arial"/>
              <a:buChar char="•"/>
            </a:pPr>
            <a:r>
              <a:rPr lang="en-US" sz="1200" dirty="0"/>
              <a:t>Real account followers:5319478</a:t>
            </a:r>
          </a:p>
          <a:p>
            <a:pPr marL="171450" indent="-171450">
              <a:buFont typeface="Arial"/>
              <a:buChar char="•"/>
            </a:pPr>
            <a:r>
              <a:rPr lang="en-US" sz="1200" dirty="0"/>
              <a:t>Parody account followers:88120</a:t>
            </a:r>
          </a:p>
          <a:p>
            <a:pPr marL="171450" indent="-171450">
              <a:buFont typeface="Arial"/>
              <a:buChar char="•"/>
            </a:pPr>
            <a:r>
              <a:rPr lang="en-US" sz="1200" dirty="0"/>
              <a:t>Common followers:64735</a:t>
            </a:r>
          </a:p>
          <a:p>
            <a:pPr marL="171450" indent="-171450">
              <a:buFont typeface="Arial"/>
              <a:buChar char="•"/>
            </a:pPr>
            <a:endParaRPr lang="en-US" sz="1200" dirty="0"/>
          </a:p>
          <a:p>
            <a:pPr marL="171450" indent="-171450">
              <a:buFont typeface="Arial"/>
              <a:buChar char="•"/>
            </a:pPr>
            <a:r>
              <a:rPr lang="en-US" sz="1200" dirty="0"/>
              <a:t>@</a:t>
            </a:r>
            <a:r>
              <a:rPr lang="en-US" sz="1200" dirty="0" err="1"/>
              <a:t>rickyrozay</a:t>
            </a:r>
            <a:r>
              <a:rPr lang="en-US" sz="1200" dirty="0"/>
              <a:t> Rick Ross: </a:t>
            </a:r>
          </a:p>
          <a:p>
            <a:pPr marL="171450" indent="-171450">
              <a:buFont typeface="Arial"/>
              <a:buChar char="•"/>
            </a:pPr>
            <a:r>
              <a:rPr lang="en-US" sz="1200" dirty="0"/>
              <a:t>Real account followers:2113980</a:t>
            </a:r>
          </a:p>
          <a:p>
            <a:pPr marL="171450" indent="-171450">
              <a:buFont typeface="Arial"/>
              <a:buChar char="•"/>
            </a:pPr>
            <a:r>
              <a:rPr lang="en-US" sz="1200" dirty="0"/>
              <a:t>Parody account followers:37084</a:t>
            </a:r>
          </a:p>
          <a:p>
            <a:pPr marL="171450" indent="-171450">
              <a:buFont typeface="Arial"/>
              <a:buChar char="•"/>
            </a:pPr>
            <a:r>
              <a:rPr lang="en-US" sz="1200" dirty="0"/>
              <a:t>Common followers:17156</a:t>
            </a:r>
          </a:p>
          <a:p>
            <a:pPr marL="171450" indent="-171450">
              <a:buFont typeface="Arial"/>
              <a:buChar char="•"/>
            </a:pPr>
            <a:endParaRPr lang="en-US" sz="1200" dirty="0"/>
          </a:p>
          <a:p>
            <a:pPr marL="171450" indent="-171450">
              <a:buFont typeface="Arial"/>
              <a:buChar char="•"/>
            </a:pPr>
            <a:r>
              <a:rPr lang="en-US" sz="1200" dirty="0"/>
              <a:t>@S_C_ Jay-z: </a:t>
            </a:r>
          </a:p>
          <a:p>
            <a:pPr marL="171450" indent="-171450">
              <a:buFont typeface="Arial"/>
              <a:buChar char="•"/>
            </a:pPr>
            <a:r>
              <a:rPr lang="en-US" sz="1200" dirty="0"/>
              <a:t>Real account followers:1686625</a:t>
            </a:r>
          </a:p>
          <a:p>
            <a:pPr marL="171450" indent="-171450">
              <a:buFont typeface="Arial"/>
              <a:buChar char="•"/>
            </a:pPr>
            <a:r>
              <a:rPr lang="en-US" sz="1200" dirty="0"/>
              <a:t>Parody account followers:726068</a:t>
            </a:r>
          </a:p>
          <a:p>
            <a:pPr marL="171450" indent="-171450">
              <a:buFont typeface="Arial"/>
              <a:buChar char="•"/>
            </a:pPr>
            <a:r>
              <a:rPr lang="en-US" sz="1200" dirty="0"/>
              <a:t>Common followers:134144</a:t>
            </a:r>
          </a:p>
          <a:p>
            <a:pPr marL="171450" indent="-171450">
              <a:buFont typeface="Arial"/>
              <a:buChar char="•"/>
            </a:pPr>
            <a:endParaRPr lang="en-US" sz="1200" dirty="0"/>
          </a:p>
          <a:p>
            <a:pPr marL="171450" indent="-171450">
              <a:buFont typeface="Arial"/>
              <a:buChar char="•"/>
            </a:pPr>
            <a:r>
              <a:rPr lang="en-US" sz="1200" dirty="0"/>
              <a:t>@</a:t>
            </a:r>
            <a:r>
              <a:rPr lang="en-US" sz="1200" dirty="0" err="1"/>
              <a:t>wizardcud</a:t>
            </a:r>
            <a:r>
              <a:rPr lang="en-US" sz="1200" dirty="0"/>
              <a:t> Kid </a:t>
            </a:r>
            <a:r>
              <a:rPr lang="en-US" sz="1200" dirty="0" err="1"/>
              <a:t>Cudi</a:t>
            </a:r>
            <a:r>
              <a:rPr lang="en-US" sz="1200" dirty="0"/>
              <a:t>: </a:t>
            </a:r>
          </a:p>
          <a:p>
            <a:pPr marL="171450" indent="-171450">
              <a:buFont typeface="Arial"/>
              <a:buChar char="•"/>
            </a:pPr>
            <a:r>
              <a:rPr lang="en-US" sz="1200" dirty="0"/>
              <a:t>Real account followers:480080</a:t>
            </a:r>
          </a:p>
          <a:p>
            <a:pPr marL="171450" indent="-171450">
              <a:buFont typeface="Arial"/>
              <a:buChar char="•"/>
            </a:pPr>
            <a:r>
              <a:rPr lang="en-US" sz="1200" dirty="0"/>
              <a:t>Parody account followers:38492</a:t>
            </a:r>
          </a:p>
          <a:p>
            <a:pPr marL="171450" indent="-171450">
              <a:buFont typeface="Arial"/>
              <a:buChar char="•"/>
            </a:pPr>
            <a:r>
              <a:rPr lang="en-US" sz="1200" dirty="0"/>
              <a:t>Common followers:8278</a:t>
            </a:r>
          </a:p>
          <a:p>
            <a:endParaRPr lang="en-US" sz="1200" dirty="0"/>
          </a:p>
        </p:txBody>
      </p:sp>
    </p:spTree>
    <p:extLst>
      <p:ext uri="{BB962C8B-B14F-4D97-AF65-F5344CB8AC3E}">
        <p14:creationId xmlns:p14="http://schemas.microsoft.com/office/powerpoint/2010/main" val="363343923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the accounts</a:t>
            </a:r>
            <a:endParaRPr lang="en-US" dirty="0"/>
          </a:p>
        </p:txBody>
      </p:sp>
      <p:sp>
        <p:nvSpPr>
          <p:cNvPr id="3" name="Content Placeholder 2"/>
          <p:cNvSpPr>
            <a:spLocks noGrp="1"/>
          </p:cNvSpPr>
          <p:nvPr>
            <p:ph idx="1"/>
          </p:nvPr>
        </p:nvSpPr>
        <p:spPr/>
        <p:txBody>
          <a:bodyPr/>
          <a:lstStyle/>
          <a:p>
            <a:r>
              <a:rPr lang="en-US" dirty="0" smtClean="0"/>
              <a:t>We chose artists because they have a large amount of followers and are very influential. </a:t>
            </a:r>
          </a:p>
          <a:p>
            <a:r>
              <a:rPr lang="en-US" dirty="0" smtClean="0"/>
              <a:t>All of the real accounts we chose are verified. (verification process)</a:t>
            </a:r>
          </a:p>
          <a:p>
            <a:r>
              <a:rPr lang="en-US" dirty="0" smtClean="0"/>
              <a:t>The parody accounts are not verified but they are public accounts which allowed us to use twitter’s API to find the followers. </a:t>
            </a:r>
            <a:endParaRPr lang="en-US" dirty="0"/>
          </a:p>
        </p:txBody>
      </p:sp>
      <p:pic>
        <p:nvPicPr>
          <p:cNvPr id="1026" name="Picture 2" descr="C:\Users\mkinkoph\Desktop\Captur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4114801"/>
            <a:ext cx="7888288" cy="12192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mkinkoph\Desktop\Capture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5423645"/>
            <a:ext cx="7888288" cy="11851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332134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926" y="37514"/>
            <a:ext cx="7620000" cy="1143000"/>
          </a:xfrm>
        </p:spPr>
        <p:txBody>
          <a:bodyPr/>
          <a:lstStyle/>
          <a:p>
            <a:r>
              <a:rPr lang="en-US" dirty="0" smtClean="0"/>
              <a:t>Data Mining Results</a:t>
            </a:r>
            <a:endParaRPr lang="en-US" dirty="0"/>
          </a:p>
        </p:txBody>
      </p:sp>
      <p:pic>
        <p:nvPicPr>
          <p:cNvPr id="4" name="Content Placeholder 3" descr="common-followers (1).png"/>
          <p:cNvPicPr>
            <a:picLocks noGrp="1" noChangeAspect="1"/>
          </p:cNvPicPr>
          <p:nvPr>
            <p:ph idx="1"/>
          </p:nvPr>
        </p:nvPicPr>
        <p:blipFill>
          <a:blip r:embed="rId2">
            <a:extLst>
              <a:ext uri="{28A0092B-C50C-407E-A947-70E740481C1C}">
                <a14:useLocalDpi xmlns:a14="http://schemas.microsoft.com/office/drawing/2010/main" val="0"/>
              </a:ext>
            </a:extLst>
          </a:blip>
          <a:srcRect t="8000" b="8000"/>
          <a:stretch>
            <a:fillRect/>
          </a:stretch>
        </p:blipFill>
        <p:spPr>
          <a:xfrm>
            <a:off x="0" y="1295400"/>
            <a:ext cx="8458200" cy="5562600"/>
          </a:xfrm>
        </p:spPr>
      </p:pic>
      <p:sp>
        <p:nvSpPr>
          <p:cNvPr id="5" name="TextBox 4"/>
          <p:cNvSpPr txBox="1"/>
          <p:nvPr/>
        </p:nvSpPr>
        <p:spPr>
          <a:xfrm>
            <a:off x="358726" y="1066800"/>
            <a:ext cx="7696200" cy="1200329"/>
          </a:xfrm>
          <a:prstGeom prst="rect">
            <a:avLst/>
          </a:prstGeom>
          <a:noFill/>
        </p:spPr>
        <p:txBody>
          <a:bodyPr wrap="square" rtlCol="0">
            <a:spAutoFit/>
          </a:bodyPr>
          <a:lstStyle/>
          <a:p>
            <a:pPr algn="ctr"/>
            <a:r>
              <a:rPr lang="en-US" dirty="0" smtClean="0"/>
              <a:t>This chart shows the percentage of common followers between an artists real account and parody account. So, for Lil Wayne out of all his parody followers, 49% follow his real account. We used a percentage because of the amount of followers vary from account to account. </a:t>
            </a:r>
            <a:endParaRPr lang="en-US" dirty="0"/>
          </a:p>
        </p:txBody>
      </p:sp>
    </p:spTree>
    <p:extLst>
      <p:ext uri="{BB962C8B-B14F-4D97-AF65-F5344CB8AC3E}">
        <p14:creationId xmlns:p14="http://schemas.microsoft.com/office/powerpoint/2010/main" val="424549235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Mining Results</a:t>
            </a:r>
            <a:endParaRPr lang="en-US" dirty="0"/>
          </a:p>
        </p:txBody>
      </p:sp>
      <p:sp>
        <p:nvSpPr>
          <p:cNvPr id="3" name="Content Placeholder 2"/>
          <p:cNvSpPr>
            <a:spLocks noGrp="1"/>
          </p:cNvSpPr>
          <p:nvPr>
            <p:ph idx="1"/>
          </p:nvPr>
        </p:nvSpPr>
        <p:spPr/>
        <p:txBody>
          <a:bodyPr/>
          <a:lstStyle/>
          <a:p>
            <a:r>
              <a:rPr lang="en-US" dirty="0" smtClean="0"/>
              <a:t>As you can see most of the parody account followers are not aware of the real one. </a:t>
            </a:r>
          </a:p>
        </p:txBody>
      </p:sp>
      <p:pic>
        <p:nvPicPr>
          <p:cNvPr id="5" name="Picture 4" descr="Screen shot 2012-04-23 at 9.58.12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1444" y="3048000"/>
            <a:ext cx="7226300" cy="2916613"/>
          </a:xfrm>
          <a:prstGeom prst="rect">
            <a:avLst/>
          </a:prstGeom>
        </p:spPr>
      </p:pic>
    </p:spTree>
    <p:extLst>
      <p:ext uri="{BB962C8B-B14F-4D97-AF65-F5344CB8AC3E}">
        <p14:creationId xmlns:p14="http://schemas.microsoft.com/office/powerpoint/2010/main" val="127312983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Video </a:t>
            </a:r>
            <a:endParaRPr lang="en-US" dirty="0"/>
          </a:p>
        </p:txBody>
      </p:sp>
      <p:sp>
        <p:nvSpPr>
          <p:cNvPr id="3" name="Content Placeholder 2"/>
          <p:cNvSpPr>
            <a:spLocks noGrp="1"/>
          </p:cNvSpPr>
          <p:nvPr>
            <p:ph idx="1"/>
          </p:nvPr>
        </p:nvSpPr>
        <p:spPr/>
        <p:txBody>
          <a:bodyPr/>
          <a:lstStyle/>
          <a:p>
            <a:r>
              <a:rPr lang="en-US" dirty="0"/>
              <a:t> </a:t>
            </a:r>
            <a:r>
              <a:rPr lang="en-US" dirty="0">
                <a:hlinkClick r:id="rId2"/>
              </a:rPr>
              <a:t>http://screencast.com/t/lpaXZwpvg9qC</a:t>
            </a:r>
            <a:endParaRPr lang="en-US" dirty="0"/>
          </a:p>
        </p:txBody>
      </p:sp>
    </p:spTree>
    <p:extLst>
      <p:ext uri="{BB962C8B-B14F-4D97-AF65-F5344CB8AC3E}">
        <p14:creationId xmlns:p14="http://schemas.microsoft.com/office/powerpoint/2010/main" val="94085171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a:t>
            </a:r>
            <a:endParaRPr lang="en-US" dirty="0"/>
          </a:p>
        </p:txBody>
      </p:sp>
      <p:sp>
        <p:nvSpPr>
          <p:cNvPr id="3" name="Content Placeholder 2"/>
          <p:cNvSpPr>
            <a:spLocks noGrp="1"/>
          </p:cNvSpPr>
          <p:nvPr>
            <p:ph idx="1"/>
          </p:nvPr>
        </p:nvSpPr>
        <p:spPr/>
        <p:txBody>
          <a:bodyPr/>
          <a:lstStyle/>
          <a:p>
            <a:r>
              <a:rPr lang="en-US" dirty="0" smtClean="0"/>
              <a:t>With the </a:t>
            </a:r>
            <a:r>
              <a:rPr lang="en-US" dirty="0" smtClean="0"/>
              <a:t>Twitter API we </a:t>
            </a:r>
            <a:r>
              <a:rPr lang="en-US" dirty="0" smtClean="0"/>
              <a:t>were only allowed to request for 5000 followers 140 times per hour. </a:t>
            </a:r>
          </a:p>
          <a:p>
            <a:r>
              <a:rPr lang="en-US" dirty="0" smtClean="0"/>
              <a:t>This limited us to only finding 700,000 followers per hour, which became time consuming for certain accounts.  </a:t>
            </a:r>
          </a:p>
          <a:p>
            <a:endParaRPr lang="en-US" dirty="0"/>
          </a:p>
        </p:txBody>
      </p:sp>
      <p:pic>
        <p:nvPicPr>
          <p:cNvPr id="6" name="Picture 5" descr="Screen shot 2012-04-23 at 10.00.44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3429000"/>
            <a:ext cx="6781800" cy="3218735"/>
          </a:xfrm>
          <a:prstGeom prst="rect">
            <a:avLst/>
          </a:prstGeom>
        </p:spPr>
      </p:pic>
    </p:spTree>
    <p:extLst>
      <p:ext uri="{BB962C8B-B14F-4D97-AF65-F5344CB8AC3E}">
        <p14:creationId xmlns:p14="http://schemas.microsoft.com/office/powerpoint/2010/main" val="95270022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Insights</a:t>
            </a:r>
            <a:endParaRPr lang="en-US" dirty="0"/>
          </a:p>
        </p:txBody>
      </p:sp>
      <p:sp>
        <p:nvSpPr>
          <p:cNvPr id="3" name="Content Placeholder 2"/>
          <p:cNvSpPr>
            <a:spLocks noGrp="1"/>
          </p:cNvSpPr>
          <p:nvPr>
            <p:ph idx="1"/>
          </p:nvPr>
        </p:nvSpPr>
        <p:spPr/>
        <p:txBody>
          <a:bodyPr/>
          <a:lstStyle/>
          <a:p>
            <a:r>
              <a:rPr lang="en-US" dirty="0" smtClean="0"/>
              <a:t>Besides finding out that people are unaware they are following real accounts or parody accounts we concluded they may not necessarily consume false information. A </a:t>
            </a:r>
            <a:r>
              <a:rPr lang="en-US" dirty="0"/>
              <a:t>lot of times parody accounts aren’t a parody at all and give out other information. </a:t>
            </a:r>
            <a:endParaRPr lang="en-US" dirty="0" smtClean="0"/>
          </a:p>
          <a:p>
            <a:r>
              <a:rPr lang="en-US" dirty="0" smtClean="0"/>
              <a:t>For musical artists on twitter judging by how many people follow both their real and parody we can judge how strong their fan base is. </a:t>
            </a:r>
          </a:p>
          <a:p>
            <a:endParaRPr lang="en-US" dirty="0"/>
          </a:p>
        </p:txBody>
      </p:sp>
    </p:spTree>
    <p:extLst>
      <p:ext uri="{BB962C8B-B14F-4D97-AF65-F5344CB8AC3E}">
        <p14:creationId xmlns:p14="http://schemas.microsoft.com/office/powerpoint/2010/main" val="189856784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own parody account</a:t>
            </a:r>
            <a:endParaRPr lang="en-US" dirty="0"/>
          </a:p>
        </p:txBody>
      </p:sp>
      <p:sp>
        <p:nvSpPr>
          <p:cNvPr id="3" name="Content Placeholder 2"/>
          <p:cNvSpPr>
            <a:spLocks noGrp="1"/>
          </p:cNvSpPr>
          <p:nvPr>
            <p:ph idx="1"/>
          </p:nvPr>
        </p:nvSpPr>
        <p:spPr/>
        <p:txBody>
          <a:bodyPr/>
          <a:lstStyle/>
          <a:p>
            <a:r>
              <a:rPr lang="en-US" dirty="0" smtClean="0"/>
              <a:t>We made our own parody account of a Sports Illustrated Swimsuit model. </a:t>
            </a:r>
          </a:p>
          <a:p>
            <a:r>
              <a:rPr lang="en-US" dirty="0" smtClean="0"/>
              <a:t>We obtained a small amount of followers during this semester due to time restraints. </a:t>
            </a:r>
          </a:p>
          <a:p>
            <a:r>
              <a:rPr lang="en-US" dirty="0" smtClean="0"/>
              <a:t>Also, we found you can only follow so many people per day which limited the number of followers we could get back. </a:t>
            </a:r>
          </a:p>
          <a:p>
            <a:r>
              <a:rPr lang="en-US" dirty="0" smtClean="0"/>
              <a:t>Lastly, it was very difficult to come up with a creative name for any celebrity because so many people have made varying parody account names of celebrities. </a:t>
            </a:r>
            <a:endParaRPr lang="en-US" dirty="0"/>
          </a:p>
        </p:txBody>
      </p:sp>
    </p:spTree>
    <p:extLst>
      <p:ext uri="{BB962C8B-B14F-4D97-AF65-F5344CB8AC3E}">
        <p14:creationId xmlns:p14="http://schemas.microsoft.com/office/powerpoint/2010/main" val="19034731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future</a:t>
            </a:r>
            <a:endParaRPr lang="en-US" dirty="0"/>
          </a:p>
        </p:txBody>
      </p:sp>
      <p:sp>
        <p:nvSpPr>
          <p:cNvPr id="3" name="Content Placeholder 2"/>
          <p:cNvSpPr>
            <a:spLocks noGrp="1"/>
          </p:cNvSpPr>
          <p:nvPr>
            <p:ph idx="1"/>
          </p:nvPr>
        </p:nvSpPr>
        <p:spPr/>
        <p:txBody>
          <a:bodyPr/>
          <a:lstStyle/>
          <a:p>
            <a:r>
              <a:rPr lang="en-US" dirty="0" smtClean="0"/>
              <a:t>Twitter is going to continue to shape the way people absorb information. </a:t>
            </a:r>
          </a:p>
          <a:p>
            <a:r>
              <a:rPr lang="en-US" dirty="0" smtClean="0"/>
              <a:t>Whether or not people are absorbing true or false information depends on the users knowledge of how to correctly use the website. </a:t>
            </a:r>
          </a:p>
          <a:p>
            <a:r>
              <a:rPr lang="en-US" dirty="0" smtClean="0"/>
              <a:t>We decided parody accounts are not necessarily a bad thing. But, if people are not aware the information is false they are receiving this could become a major issue. </a:t>
            </a:r>
            <a:endParaRPr lang="en-US" dirty="0"/>
          </a:p>
        </p:txBody>
      </p:sp>
    </p:spTree>
    <p:extLst>
      <p:ext uri="{BB962C8B-B14F-4D97-AF65-F5344CB8AC3E}">
        <p14:creationId xmlns:p14="http://schemas.microsoft.com/office/powerpoint/2010/main" val="162922780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Questions?</a:t>
            </a:r>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12099578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lstStyle/>
          <a:p>
            <a:r>
              <a:rPr lang="en-US" dirty="0" smtClean="0"/>
              <a:t>Our goal </a:t>
            </a:r>
            <a:r>
              <a:rPr lang="en-US" dirty="0"/>
              <a:t>is to find out whether people following parody accounts know the real counterpart or not. If they know, why </a:t>
            </a:r>
            <a:r>
              <a:rPr lang="en-US" dirty="0" smtClean="0"/>
              <a:t>do they </a:t>
            </a:r>
            <a:r>
              <a:rPr lang="en-US" dirty="0"/>
              <a:t>still </a:t>
            </a:r>
            <a:r>
              <a:rPr lang="en-US" dirty="0" smtClean="0"/>
              <a:t>follow </a:t>
            </a:r>
            <a:r>
              <a:rPr lang="en-US" dirty="0"/>
              <a:t>that </a:t>
            </a:r>
            <a:r>
              <a:rPr lang="en-US" dirty="0" smtClean="0"/>
              <a:t>parody?</a:t>
            </a:r>
            <a:endParaRPr lang="en-US" dirty="0"/>
          </a:p>
        </p:txBody>
      </p:sp>
    </p:spTree>
    <p:extLst>
      <p:ext uri="{BB962C8B-B14F-4D97-AF65-F5344CB8AC3E}">
        <p14:creationId xmlns:p14="http://schemas.microsoft.com/office/powerpoint/2010/main" val="138469918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parody account?</a:t>
            </a:r>
          </a:p>
        </p:txBody>
      </p:sp>
      <p:sp>
        <p:nvSpPr>
          <p:cNvPr id="3" name="Content Placeholder 2"/>
          <p:cNvSpPr>
            <a:spLocks noGrp="1"/>
          </p:cNvSpPr>
          <p:nvPr>
            <p:ph idx="1"/>
          </p:nvPr>
        </p:nvSpPr>
        <p:spPr/>
        <p:txBody>
          <a:bodyPr/>
          <a:lstStyle/>
          <a:p>
            <a:r>
              <a:rPr lang="en-US" dirty="0"/>
              <a:t>A parody account is an imitation of the style of a particular writer, artist, or genre with deliberate exaggeration for comic effect. These accounts can be made by any users on Twitter and normally are left public so anyone can follow these accounts</a:t>
            </a:r>
          </a:p>
        </p:txBody>
      </p:sp>
      <p:pic>
        <p:nvPicPr>
          <p:cNvPr id="1026" name="Picture 2" descr="C:\Users\mkinkoph\Desktop\Captur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3443288"/>
            <a:ext cx="5016500" cy="31642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428285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p:txBody>
          <a:bodyPr/>
          <a:lstStyle/>
          <a:p>
            <a:r>
              <a:rPr lang="en-US" dirty="0"/>
              <a:t>The main point of our research is to figure out why users create these accounts and </a:t>
            </a:r>
            <a:r>
              <a:rPr lang="en-US" dirty="0" smtClean="0"/>
              <a:t>how influential the information is on people. We are </a:t>
            </a:r>
            <a:r>
              <a:rPr lang="en-US" dirty="0"/>
              <a:t>interested </a:t>
            </a:r>
            <a:r>
              <a:rPr lang="en-US" dirty="0" smtClean="0"/>
              <a:t>with the phenomenon of parodies and how they </a:t>
            </a:r>
            <a:r>
              <a:rPr lang="en-US" dirty="0"/>
              <a:t>gain so much attention from the public and have followers of </a:t>
            </a:r>
            <a:r>
              <a:rPr lang="en-US" dirty="0" smtClean="0"/>
              <a:t>200,000 </a:t>
            </a:r>
            <a:r>
              <a:rPr lang="en-US" dirty="0"/>
              <a:t>and more.</a:t>
            </a:r>
          </a:p>
        </p:txBody>
      </p:sp>
    </p:spTree>
    <p:extLst>
      <p:ext uri="{BB962C8B-B14F-4D97-AF65-F5344CB8AC3E}">
        <p14:creationId xmlns:p14="http://schemas.microsoft.com/office/powerpoint/2010/main" val="408100603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a:t>
            </a:r>
            <a:endParaRPr lang="en-US" dirty="0"/>
          </a:p>
        </p:txBody>
      </p:sp>
      <p:sp>
        <p:nvSpPr>
          <p:cNvPr id="3" name="Content Placeholder 2"/>
          <p:cNvSpPr>
            <a:spLocks noGrp="1"/>
          </p:cNvSpPr>
          <p:nvPr>
            <p:ph idx="1"/>
          </p:nvPr>
        </p:nvSpPr>
        <p:spPr/>
        <p:txBody>
          <a:bodyPr/>
          <a:lstStyle/>
          <a:p>
            <a:r>
              <a:rPr lang="en-US" dirty="0" smtClean="0"/>
              <a:t>Since </a:t>
            </a:r>
            <a:r>
              <a:rPr lang="en-US" dirty="0"/>
              <a:t>Twitter is a key mean in spreading information/knowledge, it’s vital to know to what extent people do consume false information.</a:t>
            </a:r>
          </a:p>
        </p:txBody>
      </p:sp>
    </p:spTree>
    <p:extLst>
      <p:ext uri="{BB962C8B-B14F-4D97-AF65-F5344CB8AC3E}">
        <p14:creationId xmlns:p14="http://schemas.microsoft.com/office/powerpoint/2010/main" val="103517272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Methodology</a:t>
            </a:r>
          </a:p>
        </p:txBody>
      </p:sp>
      <p:sp>
        <p:nvSpPr>
          <p:cNvPr id="3" name="Content Placeholder 2"/>
          <p:cNvSpPr>
            <a:spLocks noGrp="1"/>
          </p:cNvSpPr>
          <p:nvPr>
            <p:ph idx="1"/>
          </p:nvPr>
        </p:nvSpPr>
        <p:spPr/>
        <p:txBody>
          <a:bodyPr/>
          <a:lstStyle/>
          <a:p>
            <a:r>
              <a:rPr lang="en-US" dirty="0"/>
              <a:t>First Phase: For the first part of our research we created a survey that asked questions about parody accounts, if they knew they were following parody accounts, etc. Our basic idea was to </a:t>
            </a:r>
            <a:r>
              <a:rPr lang="en-US" dirty="0" smtClean="0"/>
              <a:t>eventually compare survey answers to a much larger data set. </a:t>
            </a:r>
            <a:endParaRPr lang="en-US" dirty="0"/>
          </a:p>
          <a:p>
            <a:endParaRPr lang="en-US" dirty="0"/>
          </a:p>
        </p:txBody>
      </p:sp>
      <p:pic>
        <p:nvPicPr>
          <p:cNvPr id="4" name="Picture 3" descr="survey-monkey-log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9400" y="4191000"/>
            <a:ext cx="2070100" cy="1905000"/>
          </a:xfrm>
          <a:prstGeom prst="rect">
            <a:avLst/>
          </a:prstGeom>
        </p:spPr>
      </p:pic>
    </p:spTree>
    <p:extLst>
      <p:ext uri="{BB962C8B-B14F-4D97-AF65-F5344CB8AC3E}">
        <p14:creationId xmlns:p14="http://schemas.microsoft.com/office/powerpoint/2010/main" val="376956609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33400" y="2057400"/>
            <a:ext cx="7848600" cy="3970318"/>
          </a:xfrm>
          <a:prstGeom prst="rect">
            <a:avLst/>
          </a:prstGeom>
          <a:noFill/>
        </p:spPr>
        <p:txBody>
          <a:bodyPr wrap="square" rtlCol="0">
            <a:spAutoFit/>
          </a:bodyPr>
          <a:lstStyle/>
          <a:p>
            <a:pPr marL="342900" indent="-342900">
              <a:buAutoNum type="arabicPeriod"/>
            </a:pPr>
            <a:r>
              <a:rPr lang="en-US" dirty="0" smtClean="0"/>
              <a:t>Do you follow a parody account on Twitter? yes or no? If yes, why? </a:t>
            </a:r>
          </a:p>
          <a:p>
            <a:endParaRPr lang="en-US" dirty="0"/>
          </a:p>
          <a:p>
            <a:r>
              <a:rPr lang="en-US" dirty="0" smtClean="0"/>
              <a:t>Parody Account: In this case, a parody account is an account that imitates a celebrity for the purpose of mocking them or their original work.</a:t>
            </a:r>
          </a:p>
          <a:p>
            <a:endParaRPr lang="en-US" dirty="0"/>
          </a:p>
          <a:p>
            <a:r>
              <a:rPr lang="en-US" dirty="0" smtClean="0"/>
              <a:t>2. How many Twitter parody accounts do you follow?</a:t>
            </a:r>
          </a:p>
          <a:p>
            <a:endParaRPr lang="en-US" dirty="0"/>
          </a:p>
          <a:p>
            <a:r>
              <a:rPr lang="en-US" dirty="0" smtClean="0"/>
              <a:t>3. Did you know that you were following a parody account versus the real account? If yes, how?</a:t>
            </a:r>
          </a:p>
          <a:p>
            <a:endParaRPr lang="en-US" dirty="0"/>
          </a:p>
          <a:p>
            <a:r>
              <a:rPr lang="en-US" dirty="0" smtClean="0"/>
              <a:t>4. Do you think that following these parody accounts allows you to learn more about the celebrities? If yes, why?</a:t>
            </a:r>
          </a:p>
          <a:p>
            <a:endParaRPr lang="en-US" dirty="0"/>
          </a:p>
          <a:p>
            <a:r>
              <a:rPr lang="en-US" dirty="0" smtClean="0"/>
              <a:t>5. What is your main reason for following a parody account?</a:t>
            </a:r>
            <a:endParaRPr lang="en-US" dirty="0"/>
          </a:p>
        </p:txBody>
      </p:sp>
      <p:sp>
        <p:nvSpPr>
          <p:cNvPr id="6" name="TextBox 5"/>
          <p:cNvSpPr txBox="1"/>
          <p:nvPr/>
        </p:nvSpPr>
        <p:spPr>
          <a:xfrm>
            <a:off x="762000" y="1371600"/>
            <a:ext cx="6629400" cy="369332"/>
          </a:xfrm>
          <a:prstGeom prst="rect">
            <a:avLst/>
          </a:prstGeom>
          <a:noFill/>
        </p:spPr>
        <p:txBody>
          <a:bodyPr wrap="square" rtlCol="0">
            <a:spAutoFit/>
          </a:bodyPr>
          <a:lstStyle/>
          <a:p>
            <a:r>
              <a:rPr lang="en-US" dirty="0" smtClean="0"/>
              <a:t>For our Survey we asked 5 simple questions:</a:t>
            </a:r>
            <a:endParaRPr lang="en-US" dirty="0"/>
          </a:p>
        </p:txBody>
      </p:sp>
      <p:sp>
        <p:nvSpPr>
          <p:cNvPr id="3" name="Rectangle 2"/>
          <p:cNvSpPr/>
          <p:nvPr/>
        </p:nvSpPr>
        <p:spPr>
          <a:xfrm>
            <a:off x="533400" y="152400"/>
            <a:ext cx="7086600" cy="800219"/>
          </a:xfrm>
          <a:prstGeom prst="rect">
            <a:avLst/>
          </a:prstGeom>
        </p:spPr>
        <p:txBody>
          <a:bodyPr wrap="square">
            <a:spAutoFit/>
          </a:bodyPr>
          <a:lstStyle/>
          <a:p>
            <a:r>
              <a:rPr lang="en-US" sz="4600" dirty="0" smtClean="0">
                <a:solidFill>
                  <a:schemeClr val="tx2"/>
                </a:solidFill>
              </a:rPr>
              <a:t>Methodology: Survey</a:t>
            </a:r>
            <a:endParaRPr lang="en-US" sz="4600" dirty="0">
              <a:solidFill>
                <a:schemeClr val="tx2"/>
              </a:solidFill>
            </a:endParaRPr>
          </a:p>
        </p:txBody>
      </p:sp>
    </p:spTree>
    <p:extLst>
      <p:ext uri="{BB962C8B-B14F-4D97-AF65-F5344CB8AC3E}">
        <p14:creationId xmlns:p14="http://schemas.microsoft.com/office/powerpoint/2010/main" val="331377828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1.png"/>
          <p:cNvPicPr>
            <a:picLocks noGrp="1" noChangeAspect="1"/>
          </p:cNvPicPr>
          <p:nvPr>
            <p:ph idx="1"/>
          </p:nvPr>
        </p:nvPicPr>
        <p:blipFill>
          <a:blip r:embed="rId2">
            <a:extLst>
              <a:ext uri="{28A0092B-C50C-407E-A947-70E740481C1C}">
                <a14:useLocalDpi xmlns:a14="http://schemas.microsoft.com/office/drawing/2010/main" val="0"/>
              </a:ext>
            </a:extLst>
          </a:blip>
          <a:srcRect t="2821" b="2821"/>
          <a:stretch>
            <a:fillRect/>
          </a:stretch>
        </p:blipFill>
        <p:spPr/>
      </p:pic>
      <p:sp>
        <p:nvSpPr>
          <p:cNvPr id="4" name="Title 3"/>
          <p:cNvSpPr>
            <a:spLocks noGrp="1"/>
          </p:cNvSpPr>
          <p:nvPr>
            <p:ph type="title"/>
          </p:nvPr>
        </p:nvSpPr>
        <p:spPr>
          <a:prstGeom prst="rect">
            <a:avLst/>
          </a:prstGeom>
        </p:spPr>
        <p:txBody>
          <a:bodyPr wrap="square">
            <a:spAutoFit/>
          </a:bodyPr>
          <a:lstStyle/>
          <a:p>
            <a:r>
              <a:rPr lang="en-US" sz="4600" dirty="0" smtClean="0">
                <a:solidFill>
                  <a:schemeClr val="tx2"/>
                </a:solidFill>
              </a:rPr>
              <a:t>Survey Results</a:t>
            </a:r>
            <a:endParaRPr lang="en-US" sz="4600" dirty="0">
              <a:solidFill>
                <a:schemeClr val="tx2"/>
              </a:solidFill>
            </a:endParaRPr>
          </a:p>
        </p:txBody>
      </p:sp>
    </p:spTree>
    <p:extLst>
      <p:ext uri="{BB962C8B-B14F-4D97-AF65-F5344CB8AC3E}">
        <p14:creationId xmlns:p14="http://schemas.microsoft.com/office/powerpoint/2010/main" val="3723653324"/>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2&quot; unique_id=&quot;10002&quot;&gt;&lt;object type=&quot;3&quot; unique_id=&quot;10003&quot;&gt;&lt;property id=&quot;20148&quot; value=&quot;5&quot;/&gt;&lt;property id=&quot;20300&quot; value=&quot;Slide 1 - &amp;quot;Twitter: Real or Fake?&amp;quot;&quot;/&gt;&lt;property id=&quot;20307&quot; value=&quot;259&quot;/&gt;&lt;/object&gt;&lt;object type=&quot;3&quot; unique_id=&quot;10004&quot;&gt;&lt;property id=&quot;20148&quot; value=&quot;5&quot;/&gt;&lt;property id=&quot;20300&quot; value=&quot;Slide 3 - &amp;quot;Question&amp;quot;&quot;/&gt;&lt;property id=&quot;20307&quot; value=&quot;268&quot;/&gt;&lt;/object&gt;&lt;object type=&quot;3&quot; unique_id=&quot;10005&quot;&gt;&lt;property id=&quot;20148&quot; value=&quot;5&quot;/&gt;&lt;property id=&quot;20300&quot; value=&quot;Slide 4 - &amp;quot;What is a parody account?&amp;quot;&quot;/&gt;&lt;property id=&quot;20307&quot; value=&quot;260&quot;/&gt;&lt;/object&gt;&lt;object type=&quot;3&quot; unique_id=&quot;10006&quot;&gt;&lt;property id=&quot;20148&quot; value=&quot;5&quot;/&gt;&lt;property id=&quot;20300&quot; value=&quot;Slide 5 - &amp;quot;Purpose&amp;quot;&quot;/&gt;&lt;property id=&quot;20307&quot; value=&quot;261&quot;/&gt;&lt;/object&gt;&lt;object type=&quot;3&quot; unique_id=&quot;10007&quot;&gt;&lt;property id=&quot;20148&quot; value=&quot;5&quot;/&gt;&lt;property id=&quot;20300&quot; value=&quot;Slide 6 - &amp;quot;Importance&amp;quot;&quot;/&gt;&lt;property id=&quot;20307&quot; value=&quot;267&quot;/&gt;&lt;/object&gt;&lt;object type=&quot;3&quot; unique_id=&quot;10008&quot;&gt;&lt;property id=&quot;20148&quot; value=&quot;5&quot;/&gt;&lt;property id=&quot;20300&quot; value=&quot;Slide 7 - &amp;quot;Methodology&amp;quot;&quot;/&gt;&lt;property id=&quot;20307&quot; value=&quot;262&quot;/&gt;&lt;/object&gt;&lt;object type=&quot;3&quot; unique_id=&quot;10009&quot;&gt;&lt;property id=&quot;20148&quot; value=&quot;5&quot;/&gt;&lt;property id=&quot;20300&quot; value=&quot;Slide 14 - &amp;quot;Methodology&amp;quot;&quot;/&gt;&lt;property id=&quot;20307&quot; value=&quot;263&quot;/&gt;&lt;/object&gt;&lt;object type=&quot;3&quot; unique_id=&quot;10010&quot;&gt;&lt;property id=&quot;20148&quot; value=&quot;5&quot;/&gt;&lt;property id=&quot;20300&quot; value=&quot;Slide 8&quot;/&gt;&lt;property id=&quot;20307&quot; value=&quot;256&quot;/&gt;&lt;/object&gt;&lt;object type=&quot;3&quot; unique_id=&quot;10012&quot;&gt;&lt;property id=&quot;20148&quot; value=&quot;5&quot;/&gt;&lt;property id=&quot;20300&quot; value=&quot;Slide 10&quot;/&gt;&lt;property id=&quot;20307&quot; value=&quot;258&quot;/&gt;&lt;/object&gt;&lt;object type=&quot;3&quot; unique_id=&quot;10016&quot;&gt;&lt;property id=&quot;20148&quot; value=&quot;5&quot;/&gt;&lt;property id=&quot;20300&quot; value=&quot;Slide 11 - &amp;quot;Survey Results&amp;quot;&quot;/&gt;&lt;property id=&quot;20307&quot; value=&quot;269&quot;/&gt;&lt;/object&gt;&lt;object type=&quot;3&quot; unique_id=&quot;10059&quot;&gt;&lt;property id=&quot;20148&quot; value=&quot;5&quot;/&gt;&lt;property id=&quot;20300&quot; value=&quot;Slide 9 - &amp;quot;Survey Results&amp;quot;&quot;/&gt;&lt;property id=&quot;20307&quot; value=&quot;270&quot;/&gt;&lt;/object&gt;&lt;object type=&quot;3&quot; unique_id=&quot;10060&quot;&gt;&lt;property id=&quot;20148&quot; value=&quot;5&quot;/&gt;&lt;property id=&quot;20300&quot; value=&quot;Slide 12 - &amp;quot;What’s it all mean?&amp;quot;&quot;/&gt;&lt;property id=&quot;20307&quot; value=&quot;271&quot;/&gt;&lt;/object&gt;&lt;object type=&quot;3&quot; unique_id=&quot;10061&quot;&gt;&lt;property id=&quot;20148&quot; value=&quot;5&quot;/&gt;&lt;property id=&quot;20300&quot; value=&quot;Slide 13 - &amp;quot;Survey Limitations&amp;quot;&quot;/&gt;&lt;property id=&quot;20307&quot; value=&quot;272&quot;/&gt;&lt;/object&gt;&lt;object type=&quot;3&quot; unique_id=&quot;10062&quot;&gt;&lt;property id=&quot;20148&quot; value=&quot;5&quot;/&gt;&lt;property id=&quot;20300&quot; value=&quot;Slide 15 - &amp;quot;Process&amp;quot;&quot;/&gt;&lt;property id=&quot;20307&quot; value=&quot;274&quot;/&gt;&lt;/object&gt;&lt;object type=&quot;3&quot; unique_id=&quot;10063&quot;&gt;&lt;property id=&quot;20148&quot; value=&quot;5&quot;/&gt;&lt;property id=&quot;20300&quot; value=&quot;Slide 16 - &amp;quot;Twitter accounts&amp;quot;&quot;/&gt;&lt;property id=&quot;20307&quot; value=&quot;279&quot;/&gt;&lt;/object&gt;&lt;object type=&quot;3&quot; unique_id=&quot;10064&quot;&gt;&lt;property id=&quot;20148&quot; value=&quot;5&quot;/&gt;&lt;property id=&quot;20300&quot; value=&quot;Slide 17 - &amp;quot;About the accounts&amp;quot;&quot;/&gt;&lt;property id=&quot;20307&quot; value=&quot;280&quot;/&gt;&lt;/object&gt;&lt;object type=&quot;3&quot; unique_id=&quot;10065&quot;&gt;&lt;property id=&quot;20148&quot; value=&quot;5&quot;/&gt;&lt;property id=&quot;20300&quot; value=&quot;Slide 18 - &amp;quot;Data Mining Results&amp;quot;&quot;/&gt;&lt;property id=&quot;20307&quot; value=&quot;273&quot;/&gt;&lt;/object&gt;&lt;object type=&quot;3&quot; unique_id=&quot;10066&quot;&gt;&lt;property id=&quot;20148&quot; value=&quot;5&quot;/&gt;&lt;property id=&quot;20300&quot; value=&quot;Slide 19 - &amp;quot;Data Mining Results&amp;quot;&quot;/&gt;&lt;property id=&quot;20307&quot; value=&quot;275&quot;/&gt;&lt;/object&gt;&lt;object type=&quot;3&quot; unique_id=&quot;10067&quot;&gt;&lt;property id=&quot;20148&quot; value=&quot;5&quot;/&gt;&lt;property id=&quot;20300&quot; value=&quot;Slide 20 - &amp;quot;Limitations&amp;quot;&quot;/&gt;&lt;property id=&quot;20307&quot; value=&quot;276&quot;/&gt;&lt;/object&gt;&lt;object type=&quot;3&quot; unique_id=&quot;10068&quot;&gt;&lt;property id=&quot;20148&quot; value=&quot;5&quot;/&gt;&lt;property id=&quot;20300&quot; value=&quot;Slide 21 - &amp;quot;Insights&amp;quot;&quot;/&gt;&lt;property id=&quot;20307&quot; value=&quot;281&quot;/&gt;&lt;/object&gt;&lt;object type=&quot;3&quot; unique_id=&quot;10069&quot;&gt;&lt;property id=&quot;20148&quot; value=&quot;5&quot;/&gt;&lt;property id=&quot;20300&quot; value=&quot;Slide 22 - &amp;quot;Our own parody account&amp;quot;&quot;/&gt;&lt;property id=&quot;20307&quot; value=&quot;277&quot;/&gt;&lt;/object&gt;&lt;object type=&quot;3&quot; unique_id=&quot;10070&quot;&gt;&lt;property id=&quot;20148&quot; value=&quot;5&quot;/&gt;&lt;property id=&quot;20300&quot; value=&quot;Slide 23 - &amp;quot;The future&amp;quot;&quot;/&gt;&lt;property id=&quot;20307&quot; value=&quot;278&quot;/&gt;&lt;/object&gt;&lt;object type=&quot;3&quot; unique_id=&quot;10071&quot;&gt;&lt;property id=&quot;20148&quot; value=&quot;5&quot;/&gt;&lt;property id=&quot;20300&quot; value=&quot;Slide 24 - &amp;quot;Questions?&amp;quot;&quot;/&gt;&lt;property id=&quot;20307&quot; value=&quot;282&quot;/&gt;&lt;/object&gt;&lt;object type=&quot;3&quot; unique_id=&quot;10098&quot;&gt;&lt;property id=&quot;20148&quot; value=&quot;5&quot;/&gt;&lt;property id=&quot;20300&quot; value=&quot;Slide 2 - &amp;quot;Group Video &amp;quot;&quot;/&gt;&lt;property id=&quot;20307&quot; value=&quot;283&quot;/&gt;&lt;/object&gt;&lt;/object&gt;&lt;object type=&quot;8&quot; unique_id=&quot;10032&quo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1017</TotalTime>
  <Words>1179</Words>
  <Application>Microsoft Macintosh PowerPoint</Application>
  <PresentationFormat>On-screen Show (4:3)</PresentationFormat>
  <Paragraphs>117</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Adjacency</vt:lpstr>
      <vt:lpstr>Twitter: Real or Fake?</vt:lpstr>
      <vt:lpstr>Group Video </vt:lpstr>
      <vt:lpstr>Question</vt:lpstr>
      <vt:lpstr>What is a parody account?</vt:lpstr>
      <vt:lpstr>Purpose</vt:lpstr>
      <vt:lpstr>Importance</vt:lpstr>
      <vt:lpstr>Methodology</vt:lpstr>
      <vt:lpstr>PowerPoint Presentation</vt:lpstr>
      <vt:lpstr>Survey Results</vt:lpstr>
      <vt:lpstr>PowerPoint Presentation</vt:lpstr>
      <vt:lpstr>Survey Results</vt:lpstr>
      <vt:lpstr>What’s it all mean?</vt:lpstr>
      <vt:lpstr>Survey Limitations</vt:lpstr>
      <vt:lpstr>Methodology</vt:lpstr>
      <vt:lpstr>Process</vt:lpstr>
      <vt:lpstr>Twitter accounts</vt:lpstr>
      <vt:lpstr>About the accounts</vt:lpstr>
      <vt:lpstr>Data Mining Results</vt:lpstr>
      <vt:lpstr>Data Mining Results</vt:lpstr>
      <vt:lpstr>Limitations</vt:lpstr>
      <vt:lpstr>Insights</vt:lpstr>
      <vt:lpstr>Our own parody account</vt:lpstr>
      <vt:lpstr>The future</vt:lpstr>
      <vt:lpstr>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dc:creator>
  <cp:lastModifiedBy>Michael Kinkoph</cp:lastModifiedBy>
  <cp:revision>40</cp:revision>
  <dcterms:created xsi:type="dcterms:W3CDTF">2012-03-19T03:36:19Z</dcterms:created>
  <dcterms:modified xsi:type="dcterms:W3CDTF">2012-04-23T18:49:18Z</dcterms:modified>
</cp:coreProperties>
</file>